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1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66" r:id="rId13"/>
    <p:sldId id="272" r:id="rId14"/>
    <p:sldId id="269" r:id="rId15"/>
    <p:sldId id="258" r:id="rId16"/>
    <p:sldId id="259" r:id="rId17"/>
    <p:sldId id="270" r:id="rId18"/>
    <p:sldId id="260" r:id="rId19"/>
    <p:sldId id="261" r:id="rId20"/>
    <p:sldId id="264" r:id="rId21"/>
    <p:sldId id="273" r:id="rId22"/>
    <p:sldId id="265" r:id="rId23"/>
    <p:sldId id="283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CC00"/>
    <a:srgbClr val="FF9933"/>
    <a:srgbClr val="3333FF"/>
    <a:srgbClr val="66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n-US" altLang="zh-CN"/>
              <a:t>教学无忧http://jiaoxue5u.taobao.com/专注中小学 教学事业！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4778BBA-56F6-441B-A425-A3923B59EB6D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n-US" altLang="zh-CN"/>
              <a:t>唯一客服qq 1119139686  欢迎跟我们联系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7338886-1F38-4785-8E7E-7A69710495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4519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n-US" altLang="zh-CN"/>
              <a:t>教学无忧http://jiaoxue5u.taobao.com/专注中小学 教学事业！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08B8D75-5067-45A0-A47E-F0D81DB4814F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n-US" altLang="zh-CN"/>
              <a:t>唯一客服qq 1119139686  欢迎跟我们联系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ADF3DB0-C788-441B-B823-8EA8E992B0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83508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598E470-9234-400E-9858-400A7429382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870E4C-2212-4004-97F0-0A148B684A5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033084-557B-44E8-9F2F-2D64178A6BE0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5D52C-D541-4AE5-961C-664EBD97559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268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3B7B51-AF00-4643-AD42-6CF0D782417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34BA4-D2AC-48AF-BEA0-B866CFB9094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2352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805087-7562-4762-B044-321DD891B74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1F97E-1F03-43BD-82FE-48CB094BB6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950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A0962-A955-43D2-A718-458B1327B36C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F1356-3BAD-4A94-8462-B95F201001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293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5B17AC-4667-42ED-9443-DCDB9608D0BC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8F72C-B887-4E2F-8C03-0CD0EE15A3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316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2B6A3-DC14-4D33-9056-D100F1AF2BE6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F6CA7-2DB9-486A-B6B1-1485628CEA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68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194F45-AE04-43C8-8176-A6A4D7D2DECD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F5265-1359-45C6-9E68-F13C57A4AD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79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341E3E-DDA3-4FFB-A24C-A8079559A9E8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2443A-FE4D-454B-9679-72357EC36F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334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015E2-80FD-4147-831C-E72C6751748C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F291-B47C-4873-B46C-4EAC74A234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139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167F2-C373-4302-8549-89C461BCF2A5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8FB0B-1101-48D9-AF9A-7AD250D405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43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1DC2737-1946-4053-A0B4-5D2734BF3EE4}" type="datetime1">
              <a:rPr lang="zh-CN" altLang="en-US" smtClean="0"/>
              <a:t>2015/8/26 Wednesday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zh-CN"/>
              <a:t>课件来源于jiaoxue5u.taobao.com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59272E-134B-4B40-BB33-61FF8EF2AD0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chinajianzhi.8u8.com/ziyoujianzhi.ht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ech.sina.com.cn/o/2002-12-27/1107158258.s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asad.ac.cn/the_whole_web_root/chinese/ysjs/detail.asp?id=342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809625"/>
            <a:ext cx="8388350" cy="1971675"/>
          </a:xfrm>
        </p:spPr>
        <p:txBody>
          <a:bodyPr/>
          <a:lstStyle/>
          <a:p>
            <a:r>
              <a:rPr lang="zh-CN" altLang="en-US" sz="7200" b="1">
                <a:solidFill>
                  <a:srgbClr val="FF9933"/>
                </a:solidFill>
                <a:ea typeface="隶书" panose="02010509060101010101" pitchFamily="49" charset="-122"/>
              </a:rPr>
              <a:t>奇妙的克隆</a:t>
            </a:r>
            <a:br>
              <a:rPr lang="zh-CN" altLang="en-US" sz="7200" b="1">
                <a:solidFill>
                  <a:srgbClr val="FF9933"/>
                </a:solidFill>
                <a:ea typeface="隶书" panose="02010509060101010101" pitchFamily="49" charset="-122"/>
              </a:rPr>
            </a:br>
            <a:r>
              <a:rPr lang="zh-CN" altLang="en-US" sz="7200" b="1">
                <a:solidFill>
                  <a:srgbClr val="FF9933"/>
                </a:solidFill>
                <a:ea typeface="隶书" panose="02010509060101010101" pitchFamily="49" charset="-122"/>
              </a:rPr>
              <a:t/>
            </a:r>
            <a:br>
              <a:rPr lang="zh-CN" altLang="en-US" sz="7200" b="1">
                <a:solidFill>
                  <a:srgbClr val="FF9933"/>
                </a:solidFill>
                <a:ea typeface="隶书" panose="02010509060101010101" pitchFamily="49" charset="-122"/>
              </a:rPr>
            </a:br>
            <a:r>
              <a:rPr lang="zh-CN" altLang="en-US" sz="7200" b="1">
                <a:solidFill>
                  <a:srgbClr val="FF9933"/>
                </a:solidFill>
                <a:ea typeface="隶书" panose="02010509060101010101" pitchFamily="49" charset="-122"/>
              </a:rPr>
              <a:t>               谈家桢</a:t>
            </a:r>
          </a:p>
        </p:txBody>
      </p:sp>
      <p:pic>
        <p:nvPicPr>
          <p:cNvPr id="3075" name="Picture 3" descr="009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73425"/>
            <a:ext cx="3384550" cy="289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009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3384550" cy="289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3 0.02014 L 0.5 0.020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7924800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  1998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23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日：英国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PPL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医疗公司宣布，该公司克隆出一头牛犊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杰弗逊先生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。</a:t>
            </a:r>
          </a:p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1998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7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5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日：日本科学家宣布，他们利用成年动物体细胞克隆的两头牛犊诞生。</a:t>
            </a:r>
          </a:p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1998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7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22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日：科学家采用一种新克隆技术，用成年鼠的体细胞成功地培育出了第三代共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50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多只克隆鼠，这是人类第一次用克隆动物克隆出克隆动物。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1999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5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31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日：美国夏威夷大学的科学家，利用成年体细胞克隆出第一只雄性老鼠。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057400" y="457200"/>
            <a:ext cx="434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A50021"/>
                </a:solidFill>
                <a:latin typeface="宋体" panose="02010600030101010101" pitchFamily="2" charset="-122"/>
              </a:rPr>
              <a:t>克隆技术大事记</a:t>
            </a:r>
            <a:r>
              <a:rPr kumimoji="1" lang="zh-CN" altLang="en-US" sz="24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676400"/>
            <a:ext cx="81534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  1999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6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17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日：以美藉华人科学家杨向中为首的研究小组利用一头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13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岁高龄的母牛耳朵上取出的细胞克隆出小牛。</a:t>
            </a:r>
          </a:p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2000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3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日：美国著名华人杨向中，用体外长期培养后的公牛耳皮细胞成功克隆出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6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头牛犊。</a:t>
            </a:r>
          </a:p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2000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月：美国科学家宣布克隆猴成功，这只恒河猴被命名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泰特拉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。</a:t>
            </a:r>
          </a:p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　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2000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3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14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日：曾参与克隆小羊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多利</a:t>
            </a:r>
            <a:r>
              <a:rPr kumimoji="1" lang="zh-CN" altLang="en-US" sz="2800" b="1">
                <a:solidFill>
                  <a:srgbClr val="333333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的英国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PPL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公司宣布，他们成功培育出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5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头克隆猪。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0" y="685800"/>
            <a:ext cx="434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A50021"/>
                </a:solidFill>
                <a:latin typeface="宋体" panose="02010600030101010101" pitchFamily="2" charset="-122"/>
              </a:rPr>
              <a:t>克隆技术大事记</a:t>
            </a:r>
            <a:r>
              <a:rPr kumimoji="1" lang="zh-CN" altLang="en-US" sz="24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zh-CN" altLang="en-US" b="1">
                <a:solidFill>
                  <a:srgbClr val="CC0000"/>
                </a:solidFill>
              </a:rPr>
              <a:t>这些字你能读得准吗？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3600" b="1"/>
              <a:t>      </a:t>
            </a:r>
            <a:r>
              <a:rPr lang="zh-CN" altLang="en-US" sz="3600" b="1"/>
              <a:t>繁</a:t>
            </a:r>
            <a:r>
              <a:rPr lang="zh-CN" altLang="en-US" sz="3600" b="1">
                <a:solidFill>
                  <a:srgbClr val="CC0000"/>
                </a:solidFill>
              </a:rPr>
              <a:t>衍</a:t>
            </a:r>
            <a:r>
              <a:rPr lang="zh-CN" altLang="en-US" sz="3600" b="1"/>
              <a:t>   </a:t>
            </a:r>
            <a:r>
              <a:rPr lang="zh-CN" altLang="en-US" sz="3600" b="1">
                <a:solidFill>
                  <a:srgbClr val="CC0000"/>
                </a:solidFill>
              </a:rPr>
              <a:t>胚</a:t>
            </a:r>
            <a:r>
              <a:rPr lang="zh-CN" altLang="en-US" sz="3600" b="1"/>
              <a:t>胎   </a:t>
            </a:r>
            <a:r>
              <a:rPr lang="zh-CN" altLang="en-US" sz="3600" b="1">
                <a:solidFill>
                  <a:srgbClr val="CC0000"/>
                </a:solidFill>
              </a:rPr>
              <a:t>蟾蜍</a:t>
            </a:r>
            <a:r>
              <a:rPr lang="zh-CN" altLang="en-US" sz="3600" b="1"/>
              <a:t>      </a:t>
            </a:r>
            <a:r>
              <a:rPr lang="zh-CN" altLang="en-US" sz="3600" b="1">
                <a:solidFill>
                  <a:srgbClr val="CC0000"/>
                </a:solidFill>
              </a:rPr>
              <a:t>鳞</a:t>
            </a:r>
            <a:r>
              <a:rPr lang="zh-CN" altLang="en-US" sz="3600" b="1"/>
              <a:t>片  </a:t>
            </a:r>
            <a:r>
              <a:rPr lang="zh-CN" altLang="en-US" sz="3600" b="1">
                <a:solidFill>
                  <a:srgbClr val="CC0000"/>
                </a:solidFill>
              </a:rPr>
              <a:t>  脊 椎</a:t>
            </a:r>
          </a:p>
          <a:p>
            <a:endParaRPr lang="zh-CN" altLang="en-US" sz="3600" b="1"/>
          </a:p>
          <a:p>
            <a:pPr>
              <a:buFont typeface="Wingdings" panose="05000000000000000000" pitchFamily="2" charset="2"/>
              <a:buNone/>
            </a:pPr>
            <a:r>
              <a:rPr lang="zh-CN" altLang="en-US" sz="3600" b="1"/>
              <a:t>      两</a:t>
            </a:r>
            <a:r>
              <a:rPr lang="zh-CN" altLang="en-US" sz="3600" b="1">
                <a:solidFill>
                  <a:srgbClr val="CC0000"/>
                </a:solidFill>
              </a:rPr>
              <a:t>栖</a:t>
            </a:r>
            <a:r>
              <a:rPr lang="zh-CN" altLang="en-US" sz="3600" b="1"/>
              <a:t>   </a:t>
            </a:r>
            <a:r>
              <a:rPr lang="zh-CN" altLang="en-US" sz="3600" b="1">
                <a:solidFill>
                  <a:srgbClr val="CC0000"/>
                </a:solidFill>
              </a:rPr>
              <a:t>夭</a:t>
            </a:r>
            <a:r>
              <a:rPr lang="zh-CN" altLang="en-US" sz="3600" b="1"/>
              <a:t>亡   </a:t>
            </a:r>
            <a:r>
              <a:rPr lang="zh-CN" altLang="en-US" sz="3600" b="1">
                <a:solidFill>
                  <a:srgbClr val="CC0000"/>
                </a:solidFill>
              </a:rPr>
              <a:t>孵</a:t>
            </a:r>
            <a:r>
              <a:rPr lang="zh-CN" altLang="en-US" sz="3600" b="1"/>
              <a:t>化   </a:t>
            </a:r>
            <a:r>
              <a:rPr lang="zh-CN" altLang="en-US" sz="3600" b="1">
                <a:solidFill>
                  <a:srgbClr val="CC0000"/>
                </a:solidFill>
              </a:rPr>
              <a:t>鲫</a:t>
            </a:r>
            <a:r>
              <a:rPr lang="zh-CN" altLang="en-US" sz="3600" b="1"/>
              <a:t>鱼   </a:t>
            </a:r>
            <a:r>
              <a:rPr lang="zh-CN" altLang="en-US" sz="3600" b="1">
                <a:solidFill>
                  <a:srgbClr val="CC0000"/>
                </a:solidFill>
              </a:rPr>
              <a:t>腺</a:t>
            </a:r>
            <a:r>
              <a:rPr lang="zh-CN" altLang="en-US" sz="3600" b="1"/>
              <a:t>素</a:t>
            </a:r>
          </a:p>
          <a:p>
            <a:endParaRPr lang="zh-CN" altLang="en-US" sz="3600" b="1"/>
          </a:p>
          <a:p>
            <a:endParaRPr lang="zh-CN" altLang="en-US" sz="3600" b="1"/>
          </a:p>
          <a:p>
            <a:pPr>
              <a:buFont typeface="Wingdings" panose="05000000000000000000" pitchFamily="2" charset="2"/>
              <a:buNone/>
            </a:pPr>
            <a:r>
              <a:rPr lang="zh-CN" altLang="en-US" sz="3600" b="1"/>
              <a:t>      分</a:t>
            </a:r>
            <a:r>
              <a:rPr lang="zh-CN" altLang="en-US" sz="3600" b="1">
                <a:solidFill>
                  <a:srgbClr val="CC0000"/>
                </a:solidFill>
              </a:rPr>
              <a:t>泌 </a:t>
            </a:r>
            <a:r>
              <a:rPr lang="zh-CN" altLang="en-US" sz="3600" b="1"/>
              <a:t>  免</a:t>
            </a:r>
            <a:r>
              <a:rPr lang="zh-CN" altLang="en-US" sz="3600" b="1">
                <a:solidFill>
                  <a:srgbClr val="CC0000"/>
                </a:solidFill>
              </a:rPr>
              <a:t>疫</a:t>
            </a:r>
            <a:r>
              <a:rPr lang="zh-CN" altLang="en-US" sz="3600" b="1"/>
              <a:t>   </a:t>
            </a:r>
            <a:r>
              <a:rPr lang="zh-CN" altLang="en-US" sz="3600" b="1">
                <a:solidFill>
                  <a:srgbClr val="CC0000"/>
                </a:solidFill>
              </a:rPr>
              <a:t>哺</a:t>
            </a:r>
            <a:r>
              <a:rPr lang="zh-CN" altLang="en-US" sz="3600" b="1"/>
              <a:t>乳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76962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>
                <a:latin typeface="Times New Roman" panose="02020603050405020304" pitchFamily="18" charset="0"/>
              </a:rPr>
              <a:t>     y</a:t>
            </a:r>
            <a:r>
              <a:rPr kumimoji="1" lang="en-US" altLang="zh-CN" sz="360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kumimoji="1" lang="en-US" altLang="zh-CN" sz="3600">
                <a:latin typeface="Times New Roman" panose="02020603050405020304" pitchFamily="18" charset="0"/>
              </a:rPr>
              <a:t>n    pēi    chán chú   lín        jĭ  zhuī</a:t>
            </a:r>
          </a:p>
          <a:p>
            <a:pPr>
              <a:spcBef>
                <a:spcPct val="50000"/>
              </a:spcBef>
            </a:pPr>
            <a:r>
              <a:rPr kumimoji="1" lang="en-US" altLang="zh-CN" sz="3600"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kumimoji="1" lang="en-US" altLang="zh-CN" sz="3600">
                <a:latin typeface="Times New Roman" panose="02020603050405020304" pitchFamily="18" charset="0"/>
              </a:rPr>
              <a:t>      qī     yāo      fū         jì       xiàn</a:t>
            </a:r>
          </a:p>
          <a:p>
            <a:pPr>
              <a:spcBef>
                <a:spcPct val="50000"/>
              </a:spcBef>
            </a:pPr>
            <a:endParaRPr kumimoji="1" lang="en-US" altLang="zh-CN" sz="360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en-US" altLang="zh-CN" sz="3600">
                <a:latin typeface="Times New Roman" panose="02020603050405020304" pitchFamily="18" charset="0"/>
              </a:rPr>
              <a:t>      mì       yì       bŭ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539750" y="1689100"/>
          <a:ext cx="7920038" cy="4116390"/>
        </p:xfrm>
        <a:graphic>
          <a:graphicData uri="http://schemas.openxmlformats.org/drawingml/2006/table">
            <a:tbl>
              <a:tblPr/>
              <a:tblGrid>
                <a:gridCol w="1320800"/>
                <a:gridCol w="1416050"/>
                <a:gridCol w="1223963"/>
                <a:gridCol w="1319212"/>
                <a:gridCol w="1320800"/>
                <a:gridCol w="1319213"/>
              </a:tblGrid>
              <a:tr h="588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 row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57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89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73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89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539750" y="1676400"/>
            <a:ext cx="8601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3333FF"/>
                </a:solidFill>
                <a:latin typeface="Times New Roman" panose="02020603050405020304" pitchFamily="18" charset="0"/>
              </a:rPr>
              <a:t>说明对象 说明顺序  试验对象研究成果    时间      说明方法</a:t>
            </a:r>
            <a:r>
              <a:rPr kumimoji="1" lang="zh-CN" altLang="en-US" sz="2400" b="1">
                <a:latin typeface="Times New Roman" panose="02020603050405020304" pitchFamily="18" charset="0"/>
              </a:rPr>
              <a:t>         </a:t>
            </a:r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827088" y="22050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539750" y="2636838"/>
            <a:ext cx="14097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克隆</a:t>
            </a:r>
            <a:r>
              <a:rPr kumimoji="1" lang="en-US" altLang="zh-CN" sz="2400" b="1">
                <a:latin typeface="Times New Roman" panose="02020603050405020304" pitchFamily="18" charset="0"/>
              </a:rPr>
              <a:t>—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无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性繁殖，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来自一个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祖先，经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过无性繁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殖出的一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个群体。</a:t>
            </a:r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3490913" y="2540000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鱼类</a:t>
            </a:r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4716463" y="2395538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鲫鱼</a:t>
            </a:r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5940425" y="2395538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1979</a:t>
            </a:r>
          </a:p>
        </p:txBody>
      </p:sp>
      <p:sp>
        <p:nvSpPr>
          <p:cNvPr id="15408" name="Text Box 48"/>
          <p:cNvSpPr txBox="1">
            <a:spLocks noChangeArrowheads="1"/>
          </p:cNvSpPr>
          <p:nvPr/>
        </p:nvSpPr>
        <p:spPr bwMode="auto">
          <a:xfrm>
            <a:off x="4572000" y="2924175"/>
            <a:ext cx="110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鲤鲫鱼</a:t>
            </a:r>
          </a:p>
        </p:txBody>
      </p:sp>
      <p:sp>
        <p:nvSpPr>
          <p:cNvPr id="15409" name="Text Box 49"/>
          <p:cNvSpPr txBox="1">
            <a:spLocks noChangeArrowheads="1"/>
          </p:cNvSpPr>
          <p:nvPr/>
        </p:nvSpPr>
        <p:spPr bwMode="auto">
          <a:xfrm>
            <a:off x="3348038" y="3763963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两栖类</a:t>
            </a:r>
          </a:p>
        </p:txBody>
      </p:sp>
      <p:sp>
        <p:nvSpPr>
          <p:cNvPr id="15410" name="Text Box 50"/>
          <p:cNvSpPr txBox="1">
            <a:spLocks noChangeArrowheads="1"/>
          </p:cNvSpPr>
          <p:nvPr/>
        </p:nvSpPr>
        <p:spPr bwMode="auto">
          <a:xfrm>
            <a:off x="4572000" y="3476625"/>
            <a:ext cx="110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爪蟾蜍</a:t>
            </a:r>
          </a:p>
        </p:txBody>
      </p:sp>
      <p:sp>
        <p:nvSpPr>
          <p:cNvPr id="15411" name="Text Box 51"/>
          <p:cNvSpPr txBox="1">
            <a:spLocks noChangeArrowheads="1"/>
          </p:cNvSpPr>
          <p:nvPr/>
        </p:nvSpPr>
        <p:spPr bwMode="auto">
          <a:xfrm>
            <a:off x="5940425" y="3476625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1962</a:t>
            </a:r>
          </a:p>
        </p:txBody>
      </p:sp>
      <p:sp>
        <p:nvSpPr>
          <p:cNvPr id="15412" name="Text Box 52"/>
          <p:cNvSpPr txBox="1">
            <a:spLocks noChangeArrowheads="1"/>
          </p:cNvSpPr>
          <p:nvPr/>
        </p:nvSpPr>
        <p:spPr bwMode="auto">
          <a:xfrm>
            <a:off x="4572000" y="4051300"/>
            <a:ext cx="110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黑斑蛙</a:t>
            </a:r>
          </a:p>
        </p:txBody>
      </p:sp>
      <p:sp>
        <p:nvSpPr>
          <p:cNvPr id="15413" name="Text Box 53"/>
          <p:cNvSpPr txBox="1">
            <a:spLocks noChangeArrowheads="1"/>
          </p:cNvSpPr>
          <p:nvPr/>
        </p:nvSpPr>
        <p:spPr bwMode="auto">
          <a:xfrm>
            <a:off x="6011863" y="4124325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1978</a:t>
            </a:r>
          </a:p>
        </p:txBody>
      </p:sp>
      <p:sp>
        <p:nvSpPr>
          <p:cNvPr id="15414" name="Text Box 54"/>
          <p:cNvSpPr txBox="1">
            <a:spLocks noChangeArrowheads="1"/>
          </p:cNvSpPr>
          <p:nvPr/>
        </p:nvSpPr>
        <p:spPr bwMode="auto">
          <a:xfrm>
            <a:off x="3328988" y="4916488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哺乳类</a:t>
            </a:r>
          </a:p>
        </p:txBody>
      </p:sp>
      <p:sp>
        <p:nvSpPr>
          <p:cNvPr id="15415" name="Text Box 55"/>
          <p:cNvSpPr txBox="1">
            <a:spLocks noChangeArrowheads="1"/>
          </p:cNvSpPr>
          <p:nvPr/>
        </p:nvSpPr>
        <p:spPr bwMode="auto">
          <a:xfrm>
            <a:off x="4859338" y="4627563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鼠</a:t>
            </a:r>
          </a:p>
        </p:txBody>
      </p:sp>
      <p:sp>
        <p:nvSpPr>
          <p:cNvPr id="15416" name="Text Box 56"/>
          <p:cNvSpPr txBox="1">
            <a:spLocks noChangeArrowheads="1"/>
          </p:cNvSpPr>
          <p:nvPr/>
        </p:nvSpPr>
        <p:spPr bwMode="auto">
          <a:xfrm>
            <a:off x="4572000" y="5276850"/>
            <a:ext cx="110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多利羊</a:t>
            </a:r>
          </a:p>
        </p:txBody>
      </p:sp>
      <p:sp>
        <p:nvSpPr>
          <p:cNvPr id="15417" name="Text Box 57"/>
          <p:cNvSpPr txBox="1">
            <a:spLocks noChangeArrowheads="1"/>
          </p:cNvSpPr>
          <p:nvPr/>
        </p:nvSpPr>
        <p:spPr bwMode="auto">
          <a:xfrm>
            <a:off x="6011863" y="5203825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1996</a:t>
            </a:r>
          </a:p>
        </p:txBody>
      </p:sp>
      <p:sp>
        <p:nvSpPr>
          <p:cNvPr id="15418" name="Text Box 58"/>
          <p:cNvSpPr txBox="1">
            <a:spLocks noChangeArrowheads="1"/>
          </p:cNvSpPr>
          <p:nvPr/>
        </p:nvSpPr>
        <p:spPr bwMode="auto">
          <a:xfrm>
            <a:off x="1855788" y="2636838"/>
            <a:ext cx="1716087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克隆是什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么</a:t>
            </a:r>
            <a:r>
              <a:rPr kumimoji="1" lang="en-US" altLang="zh-CN" sz="2400" b="1">
                <a:latin typeface="Times New Roman" panose="02020603050405020304" pitchFamily="18" charset="0"/>
              </a:rPr>
              <a:t>—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克隆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试验及发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展（按生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物进化，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由低到高）</a:t>
            </a:r>
          </a:p>
          <a:p>
            <a:r>
              <a:rPr kumimoji="1" lang="en-US" altLang="zh-CN" sz="2400" b="1">
                <a:latin typeface="Times New Roman" panose="02020603050405020304" pitchFamily="18" charset="0"/>
              </a:rPr>
              <a:t>—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克隆造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福人类。</a:t>
            </a:r>
          </a:p>
        </p:txBody>
      </p:sp>
      <p:sp>
        <p:nvSpPr>
          <p:cNvPr id="15419" name="Text Box 59"/>
          <p:cNvSpPr txBox="1">
            <a:spLocks noChangeArrowheads="1"/>
          </p:cNvSpPr>
          <p:nvPr/>
        </p:nvSpPr>
        <p:spPr bwMode="auto">
          <a:xfrm>
            <a:off x="7235825" y="2806700"/>
            <a:ext cx="110331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下定义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作诠释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举例子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列数字</a:t>
            </a:r>
          </a:p>
          <a:p>
            <a:r>
              <a:rPr kumimoji="1" lang="zh-CN" altLang="en-US" sz="2400" b="1">
                <a:latin typeface="Times New Roman" panose="02020603050405020304" pitchFamily="18" charset="0"/>
              </a:rPr>
              <a:t>打比方</a:t>
            </a:r>
          </a:p>
        </p:txBody>
      </p:sp>
      <p:sp>
        <p:nvSpPr>
          <p:cNvPr id="15420" name="Text Box 60"/>
          <p:cNvSpPr txBox="1">
            <a:spLocks noChangeArrowheads="1"/>
          </p:cNvSpPr>
          <p:nvPr/>
        </p:nvSpPr>
        <p:spPr bwMode="auto">
          <a:xfrm>
            <a:off x="539750" y="300038"/>
            <a:ext cx="5487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快速阅读课文，完成下列表格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04" grpId="0"/>
      <p:bldP spid="15405" grpId="0"/>
      <p:bldP spid="15406" grpId="0"/>
      <p:bldP spid="15407" grpId="0"/>
      <p:bldP spid="15408" grpId="0"/>
      <p:bldP spid="15409" grpId="0"/>
      <p:bldP spid="15410" grpId="0"/>
      <p:bldP spid="15411" grpId="0"/>
      <p:bldP spid="15412" grpId="0"/>
      <p:bldP spid="15413" grpId="0"/>
      <p:bldP spid="15414" grpId="0"/>
      <p:bldP spid="15415" grpId="0"/>
      <p:bldP spid="15416" grpId="0"/>
      <p:bldP spid="15417" grpId="0"/>
      <p:bldP spid="15418" grpId="0"/>
      <p:bldP spid="154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0"/>
            <a:ext cx="7772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CC0000"/>
                </a:solidFill>
                <a:latin typeface="Times New Roman" panose="02020603050405020304" pitchFamily="18" charset="0"/>
              </a:rPr>
              <a:t>文章的第二和第三部分在说明上各有什么特点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9750" y="1412875"/>
            <a:ext cx="1008063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第二部分有两条线             索：   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743200" y="1981200"/>
            <a:ext cx="3352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3333FF"/>
                </a:solidFill>
                <a:latin typeface="Times New Roman" panose="02020603050405020304" pitchFamily="18" charset="0"/>
              </a:rPr>
              <a:t>1</a:t>
            </a:r>
            <a:r>
              <a:rPr kumimoji="1" lang="zh-CN" altLang="en-US" sz="3600" b="1">
                <a:solidFill>
                  <a:srgbClr val="3333FF"/>
                </a:solidFill>
                <a:latin typeface="Times New Roman" panose="02020603050405020304" pitchFamily="18" charset="0"/>
              </a:rPr>
              <a:t>、从中国的克隆实验谈到外国的克隆实验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819400" y="4648200"/>
            <a:ext cx="3124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3333FF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3600" b="1">
                <a:solidFill>
                  <a:srgbClr val="3333FF"/>
                </a:solidFill>
                <a:latin typeface="Times New Roman" panose="02020603050405020304" pitchFamily="18" charset="0"/>
              </a:rPr>
              <a:t>、克隆实验从鱼类</a:t>
            </a:r>
            <a:r>
              <a:rPr kumimoji="1" lang="en-US" altLang="zh-CN" sz="3600" b="1">
                <a:solidFill>
                  <a:srgbClr val="3333FF"/>
                </a:solidFill>
                <a:latin typeface="Times New Roman" panose="02020603050405020304" pitchFamily="18" charset="0"/>
              </a:rPr>
              <a:t>—</a:t>
            </a:r>
            <a:r>
              <a:rPr kumimoji="1" lang="zh-CN" altLang="en-US" sz="3600" b="1">
                <a:solidFill>
                  <a:srgbClr val="3333FF"/>
                </a:solidFill>
                <a:latin typeface="Times New Roman" panose="02020603050405020304" pitchFamily="18" charset="0"/>
              </a:rPr>
              <a:t>两栖类</a:t>
            </a:r>
            <a:r>
              <a:rPr kumimoji="1" lang="en-US" altLang="zh-CN" sz="3600" b="1">
                <a:solidFill>
                  <a:srgbClr val="3333FF"/>
                </a:solidFill>
                <a:latin typeface="Times New Roman" panose="02020603050405020304" pitchFamily="18" charset="0"/>
              </a:rPr>
              <a:t>—</a:t>
            </a:r>
            <a:r>
              <a:rPr kumimoji="1" lang="zh-CN" altLang="en-US" sz="3600" b="1">
                <a:solidFill>
                  <a:srgbClr val="3333FF"/>
                </a:solidFill>
                <a:latin typeface="Times New Roman" panose="02020603050405020304" pitchFamily="18" charset="0"/>
              </a:rPr>
              <a:t>哺乳类</a:t>
            </a: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2362200" y="1524000"/>
            <a:ext cx="3962400" cy="2667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2438400" y="4267200"/>
            <a:ext cx="3962400" cy="2590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6324600" y="19812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6324600" y="49530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539750" y="1412875"/>
            <a:ext cx="720725" cy="511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 rot="7771960">
            <a:off x="1498600" y="3302000"/>
            <a:ext cx="1479550" cy="1428750"/>
          </a:xfrm>
          <a:custGeom>
            <a:avLst/>
            <a:gdLst>
              <a:gd name="G0" fmla="+- 9257 0 0"/>
              <a:gd name="G1" fmla="+- 18514 0 0"/>
              <a:gd name="G2" fmla="+- 6171 0 0"/>
              <a:gd name="G3" fmla="*/ 9257 1 2"/>
              <a:gd name="G4" fmla="+- G3 10800 0"/>
              <a:gd name="G5" fmla="+- 21600 9257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6171 h 21600"/>
              <a:gd name="T4" fmla="*/ 6171 w 21600"/>
              <a:gd name="T5" fmla="*/ 9257 h 21600"/>
              <a:gd name="T6" fmla="*/ 0 w 21600"/>
              <a:gd name="T7" fmla="*/ 15429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2800" y="1143000"/>
            <a:ext cx="1752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  <a:ea typeface="隶书" panose="02010509060101010101" pitchFamily="49" charset="-122"/>
              </a:rPr>
              <a:t>反映我国科学家在克隆技术上的成就与贡献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7239000" y="4114800"/>
            <a:ext cx="1905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  <a:ea typeface="隶书" panose="02010509060101010101" pitchFamily="49" charset="-122"/>
              </a:rPr>
              <a:t>体现科学研究是不断发展与探索的过程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7162800" y="1066800"/>
            <a:ext cx="18288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7162800" y="4038600"/>
            <a:ext cx="18288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88" grpId="0" build="p" autoUpdateAnimBg="0"/>
      <p:bldP spid="16389" grpId="0" build="p" autoUpdateAnimBg="0"/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build="p" autoUpdateAnimBg="0"/>
      <p:bldP spid="16397" grpId="0" build="p" autoUpdateAnimBg="0"/>
      <p:bldP spid="16398" grpId="0" animBg="1"/>
      <p:bldP spid="163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06_0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4164013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6629400" y="3429000"/>
            <a:ext cx="533400" cy="533400"/>
          </a:xfrm>
          <a:prstGeom prst="ellips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6781800" y="3429000"/>
            <a:ext cx="533400" cy="533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6019800" y="1447800"/>
            <a:ext cx="533400" cy="533400"/>
          </a:xfrm>
          <a:prstGeom prst="ellipse">
            <a:avLst/>
          </a:prstGeom>
          <a:noFill/>
          <a:ln w="9525">
            <a:solidFill>
              <a:srgbClr val="66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6248400" y="1676400"/>
            <a:ext cx="76200" cy="152400"/>
          </a:xfrm>
          <a:prstGeom prst="ellipse">
            <a:avLst/>
          </a:pr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7315200" y="1676400"/>
            <a:ext cx="76200" cy="152400"/>
          </a:xfrm>
          <a:prstGeom prst="ellipse">
            <a:avLst/>
          </a:prstGeom>
          <a:solidFill>
            <a:srgbClr val="3333FF"/>
          </a:solidFill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248400" y="2590800"/>
            <a:ext cx="76200" cy="1524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7086600" y="2362200"/>
            <a:ext cx="533400" cy="533400"/>
          </a:xfrm>
          <a:prstGeom prst="ellips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7086600" y="1447800"/>
            <a:ext cx="533400" cy="533400"/>
          </a:xfrm>
          <a:prstGeom prst="ellips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6858000" y="3581400"/>
            <a:ext cx="76200" cy="1524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6324600" y="198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73152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6324600" y="2667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H="1">
            <a:off x="6934200" y="2895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6324600" y="2819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09600" y="228600"/>
            <a:ext cx="800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第三部分采按照</a:t>
            </a:r>
            <a:r>
              <a:rPr kumimoji="1" lang="zh-CN" altLang="en-US" sz="3600" b="1" u="sng">
                <a:solidFill>
                  <a:srgbClr val="CC0000"/>
                </a:solidFill>
                <a:latin typeface="Times New Roman" panose="02020603050405020304" pitchFamily="18" charset="0"/>
              </a:rPr>
              <a:t>时间顺序</a:t>
            </a:r>
            <a:r>
              <a:rPr kumimoji="1" lang="zh-CN" altLang="en-US" sz="3600" b="1">
                <a:latin typeface="Times New Roman" panose="02020603050405020304" pitchFamily="18" charset="0"/>
              </a:rPr>
              <a:t>进行说明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7924800" y="1295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先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343400" y="12192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与此同时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5715000" y="419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手术完成之后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6400800" y="50292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Times New Roman" panose="02020603050405020304" pitchFamily="18" charset="0"/>
              </a:rPr>
              <a:t>然后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6019800" y="58674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latin typeface="Times New Roman" panose="02020603050405020304" pitchFamily="18" charset="0"/>
              </a:rPr>
              <a:t>到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去年</a:t>
            </a:r>
            <a:r>
              <a:rPr kumimoji="1" lang="en-US" altLang="zh-CN" sz="2400">
                <a:latin typeface="Times New Roman" panose="02020603050405020304" pitchFamily="18" charset="0"/>
              </a:rPr>
              <a:t>7</a:t>
            </a:r>
            <a:r>
              <a:rPr kumimoji="1" lang="zh-CN" altLang="en-US" sz="2400">
                <a:latin typeface="Times New Roman" panose="02020603050405020304" pitchFamily="18" charset="0"/>
              </a:rPr>
              <a:t>月</a:t>
            </a: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H="1">
            <a:off x="2590800" y="60960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6705600" y="4572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>
            <a:off x="6705600" y="5486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7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7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6" grpId="0" animBg="1"/>
      <p:bldP spid="17417" grpId="0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build="p" autoUpdateAnimBg="0"/>
      <p:bldP spid="17426" grpId="0" build="p" autoUpdateAnimBg="0"/>
      <p:bldP spid="17427" grpId="0" build="p" autoUpdateAnimBg="0"/>
      <p:bldP spid="17428" grpId="0" build="p" autoUpdateAnimBg="0"/>
      <p:bldP spid="17429" grpId="0" build="p" autoUpdateAnimBg="0"/>
      <p:bldP spid="17430" grpId="0" build="p" autoUpdateAnimBg="0"/>
      <p:bldP spid="17431" grpId="0" animBg="1"/>
      <p:bldP spid="17432" grpId="0" animBg="1"/>
      <p:bldP spid="174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049t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60350"/>
            <a:ext cx="3605212" cy="477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410200" y="5105400"/>
            <a:ext cx="327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>
                <a:solidFill>
                  <a:srgbClr val="66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多利的一生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19100" y="188913"/>
            <a:ext cx="5521325" cy="648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姓名：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多利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性别：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雌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种族：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哺乳纲、牛科、绵羊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生日：</a:t>
            </a:r>
            <a:r>
              <a:rPr kumimoji="1" lang="en-US" altLang="zh-CN" sz="2400" b="1">
                <a:latin typeface="Times New Roman" panose="02020603050405020304" pitchFamily="18" charset="0"/>
              </a:rPr>
              <a:t>1996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年</a:t>
            </a:r>
            <a:r>
              <a:rPr kumimoji="1" lang="en-US" altLang="zh-CN" sz="2400" b="1">
                <a:latin typeface="Times New Roman" panose="02020603050405020304" pitchFamily="18" charset="0"/>
              </a:rPr>
              <a:t>7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月</a:t>
            </a:r>
            <a:r>
              <a:rPr kumimoji="1" lang="en-US" altLang="zh-CN" sz="2400" b="1">
                <a:latin typeface="Times New Roman" panose="02020603050405020304" pitchFamily="18" charset="0"/>
              </a:rPr>
              <a:t>5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日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出生地：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苏格兰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基因父亲：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无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基因母亲：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一只芬</a:t>
            </a:r>
            <a:r>
              <a:rPr kumimoji="1" lang="en-US" altLang="zh-CN" sz="2400" b="1">
                <a:latin typeface="Times New Roman" panose="02020603050405020304" pitchFamily="18" charset="0"/>
              </a:rPr>
              <a:t>—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多塞特种白绵羊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线粒体母亲：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一只苏格兰黑脸羊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生育母亲：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另一只苏格兰黑脸羊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进入社交圈时间：</a:t>
            </a:r>
            <a:r>
              <a:rPr kumimoji="1" lang="en-US" altLang="zh-CN" sz="2400" b="1">
                <a:latin typeface="Times New Roman" panose="02020603050405020304" pitchFamily="18" charset="0"/>
              </a:rPr>
              <a:t>1997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年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月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23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日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子女：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生育</a:t>
            </a:r>
            <a:r>
              <a:rPr kumimoji="1" lang="en-US" altLang="zh-CN" sz="2400" b="1">
                <a:latin typeface="Times New Roman" panose="02020603050405020304" pitchFamily="18" charset="0"/>
              </a:rPr>
              <a:t>6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名，存活</a:t>
            </a:r>
            <a:r>
              <a:rPr kumimoji="1" lang="en-US" altLang="zh-CN" sz="2400" b="1">
                <a:latin typeface="Times New Roman" panose="02020603050405020304" pitchFamily="18" charset="0"/>
              </a:rPr>
              <a:t>5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名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0000"/>
                </a:solidFill>
                <a:latin typeface="Times New Roman" panose="02020603050405020304" pitchFamily="18" charset="0"/>
              </a:rPr>
              <a:t>死亡：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2003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年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月</a:t>
            </a:r>
            <a:r>
              <a:rPr kumimoji="1" lang="en-US" altLang="zh-CN" sz="2400" b="1">
                <a:latin typeface="Times New Roman" panose="02020603050405020304" pitchFamily="18" charset="0"/>
              </a:rPr>
              <a:t>14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  <p:bldP spid="18436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0" y="5157788"/>
            <a:ext cx="2209800" cy="1295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09600" y="304800"/>
            <a:ext cx="7391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CC0000"/>
                </a:solidFill>
                <a:latin typeface="Times New Roman" panose="02020603050405020304" pitchFamily="18" charset="0"/>
              </a:rPr>
              <a:t>你能说出克隆技术的哪些好处？你认为克隆技术会带来害处吗？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38200" y="312420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好处</a:t>
            </a:r>
            <a:r>
              <a:rPr kumimoji="1" lang="zh-CN" altLang="en-US" sz="2400">
                <a:latin typeface="Times New Roman" panose="02020603050405020304" pitchFamily="18" charset="0"/>
              </a:rPr>
              <a:t>：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362200" y="2143125"/>
            <a:ext cx="67818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可以有效繁殖高附加值的牲畜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可以得到杂种优势特别强的动物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可以挽救珍稀动物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对于研究癌生物学、免疫学、人类的寿命有很大作用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50825" y="5373688"/>
            <a:ext cx="29162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b="1">
                <a:solidFill>
                  <a:srgbClr val="FF9933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害</a:t>
            </a:r>
            <a:r>
              <a:rPr kumimoji="1" lang="zh-CN" altLang="en-US" sz="4000" b="1">
                <a:solidFill>
                  <a:srgbClr val="FF9933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处</a:t>
            </a:r>
            <a:r>
              <a:rPr kumimoji="1" lang="zh-CN" altLang="en-US" sz="4800">
                <a:solidFill>
                  <a:srgbClr val="FF9933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？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>
            <a:off x="2124075" y="2060575"/>
            <a:ext cx="360363" cy="3816350"/>
          </a:xfrm>
          <a:prstGeom prst="leftBrace">
            <a:avLst>
              <a:gd name="adj1" fmla="val 882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1" grpId="0" build="p" autoUpdateAnimBg="0"/>
      <p:bldP spid="19462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096000" y="381000"/>
            <a:ext cx="2286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kumimoji="1" lang="zh-CN" altLang="zh-CN" sz="4000" b="1">
              <a:solidFill>
                <a:srgbClr val="CC0000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pic>
        <p:nvPicPr>
          <p:cNvPr id="20483" name="Picture 3" descr="1_2-1-13-276_200212271172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4815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208713" y="1412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9388" y="5722938"/>
            <a:ext cx="35290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        </a:t>
            </a:r>
            <a:r>
              <a:rPr kumimoji="1" lang="zh-CN" altLang="en-US" sz="2800">
                <a:solidFill>
                  <a:srgbClr val="FF9933"/>
                </a:solidFill>
                <a:latin typeface="Times New Roman" panose="02020603050405020304" pitchFamily="18" charset="0"/>
              </a:rPr>
              <a:t>法国科学家</a:t>
            </a:r>
          </a:p>
          <a:p>
            <a:r>
              <a:rPr kumimoji="1" lang="zh-CN" altLang="en-US" sz="2800">
                <a:solidFill>
                  <a:srgbClr val="FF9933"/>
                </a:solidFill>
                <a:latin typeface="Times New Roman" panose="02020603050405020304" pitchFamily="18" charset="0"/>
              </a:rPr>
              <a:t>布里吉特</a:t>
            </a:r>
            <a:r>
              <a:rPr kumimoji="1" lang="en-US" altLang="zh-CN" sz="2800">
                <a:solidFill>
                  <a:srgbClr val="FF9933"/>
                </a:solidFill>
                <a:latin typeface="Times New Roman" panose="02020603050405020304" pitchFamily="18" charset="0"/>
              </a:rPr>
              <a:t>·</a:t>
            </a:r>
            <a:r>
              <a:rPr kumimoji="1" lang="zh-CN" altLang="en-US" sz="2800">
                <a:solidFill>
                  <a:srgbClr val="FF9933"/>
                </a:solidFill>
                <a:latin typeface="Times New Roman" panose="02020603050405020304" pitchFamily="18" charset="0"/>
              </a:rPr>
              <a:t>布瓦瑟利耶</a:t>
            </a:r>
          </a:p>
        </p:txBody>
      </p:sp>
      <p:pic>
        <p:nvPicPr>
          <p:cNvPr id="20486" name="Picture 6" descr="xin_fde5594d3ccd4d1fa19d496a7607f94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3" y="1916113"/>
            <a:ext cx="3506787" cy="494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567488" y="928688"/>
            <a:ext cx="125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>
                <a:solidFill>
                  <a:srgbClr val="FF9933"/>
                </a:solidFill>
                <a:latin typeface="Times New Roman" panose="02020603050405020304" pitchFamily="18" charset="0"/>
              </a:rPr>
              <a:t>克隆人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4356100" y="2852738"/>
            <a:ext cx="1295400" cy="2305050"/>
          </a:xfrm>
          <a:prstGeom prst="irregularSeal1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800">
                <a:solidFill>
                  <a:srgbClr val="00CC00"/>
                </a:solidFill>
                <a:latin typeface="Times New Roman" panose="02020603050405020304" pitchFamily="18" charset="0"/>
              </a:rPr>
              <a:t>提出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xin_fde5594d3ccd4d1fa19d496a7607f94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33600"/>
            <a:ext cx="2905125" cy="393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3124200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latin typeface="Times New Roman" panose="02020603050405020304" pitchFamily="18" charset="0"/>
              </a:rPr>
              <a:t>“</a:t>
            </a:r>
            <a:r>
              <a:rPr kumimoji="1" lang="zh-CN" altLang="en-US" sz="2400" b="1">
                <a:latin typeface="Times New Roman" panose="02020603050405020304" pitchFamily="18" charset="0"/>
              </a:rPr>
              <a:t>世界上第一个克隆人已降生！”法国科学家布里吉特</a:t>
            </a:r>
            <a:r>
              <a:rPr kumimoji="1" lang="en-US" altLang="zh-CN" sz="2400" b="1">
                <a:latin typeface="Times New Roman" panose="02020603050405020304" pitchFamily="18" charset="0"/>
              </a:rPr>
              <a:t>·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布瓦瑟利耶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25</a:t>
            </a:r>
            <a:r>
              <a:rPr kumimoji="1" lang="zh-CN" altLang="en-US" sz="2400" b="1">
                <a:latin typeface="Times New Roman" panose="02020603050405020304" pitchFamily="18" charset="0"/>
              </a:rPr>
              <a:t>日宣布的这一消息，给世界送来了一个瞠目结舌的“礼物”。 不管布瓦瑟利宣称的克隆女婴是真是假，有一点似乎可以越来越肯定－－随着技术的发展，克隆人迟早会问世！尽管包括中国政府在内的许多国家政府，都明确表示反对和禁止有关克隆人的实验。但与此同时，世界各国支持克隆人的也大有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080125" y="0"/>
            <a:ext cx="3063875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latin typeface="Times New Roman" panose="02020603050405020304" pitchFamily="18" charset="0"/>
              </a:rPr>
              <a:t>人在，其中包括一些学术界的权威科学家。今天，当人类怀着忐忑不安的心情关注、等待着这一事件最新进展的时候，我们采撷了不同领域的部分权威专家关于</a:t>
            </a:r>
            <a:r>
              <a:rPr kumimoji="1" lang="en-US" altLang="zh-CN" sz="2400" b="1">
                <a:latin typeface="Times New Roman" panose="02020603050405020304" pitchFamily="18" charset="0"/>
              </a:rPr>
              <a:t>"</a:t>
            </a:r>
            <a:r>
              <a:rPr kumimoji="1" lang="zh-CN" altLang="en-US" sz="2400" b="1">
                <a:latin typeface="Times New Roman" panose="02020603050405020304" pitchFamily="18" charset="0"/>
              </a:rPr>
              <a:t>要不要克隆人</a:t>
            </a:r>
            <a:r>
              <a:rPr kumimoji="1" lang="en-US" altLang="zh-CN" sz="2400" b="1">
                <a:latin typeface="Times New Roman" panose="02020603050405020304" pitchFamily="18" charset="0"/>
              </a:rPr>
              <a:t>"</a:t>
            </a:r>
            <a:r>
              <a:rPr kumimoji="1" lang="zh-CN" altLang="en-US" sz="2400" b="1">
                <a:latin typeface="Times New Roman" panose="02020603050405020304" pitchFamily="18" charset="0"/>
              </a:rPr>
              <a:t>针锋相对的观点。这两种观点的报道，绝不意味着我们支持克隆人。但我们相信，真理－－总是越辩越明，专家们充满睿智的观点，相信能给读者带来更深层次的思考。 </a:t>
            </a:r>
          </a:p>
        </p:txBody>
      </p:sp>
      <p:sp>
        <p:nvSpPr>
          <p:cNvPr id="21509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00400" y="533400"/>
            <a:ext cx="2514600" cy="1143000"/>
          </a:xfrm>
        </p:spPr>
        <p:txBody>
          <a:bodyPr/>
          <a:lstStyle/>
          <a:p>
            <a:r>
              <a:rPr lang="zh-CN" altLang="en-US" sz="3600" b="1">
                <a:solidFill>
                  <a:srgbClr val="CC0000"/>
                </a:solidFill>
              </a:rPr>
              <a:t>聚焦克隆人</a:t>
            </a:r>
            <a:br>
              <a:rPr lang="zh-CN" altLang="en-US" sz="3600" b="1">
                <a:solidFill>
                  <a:srgbClr val="CC0000"/>
                </a:solidFill>
              </a:rPr>
            </a:br>
            <a:endParaRPr lang="zh-CN" altLang="en-US" sz="36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4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3209925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787900" y="2708275"/>
            <a:ext cx="3744913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dirty="0">
                <a:solidFill>
                  <a:srgbClr val="FF9933"/>
                </a:solidFill>
                <a:latin typeface="Times New Roman" panose="02020603050405020304" pitchFamily="18" charset="0"/>
              </a:rPr>
              <a:t>      </a:t>
            </a:r>
            <a:r>
              <a:rPr kumimoji="1" lang="zh-CN" altLang="en-US" sz="2800" b="1" dirty="0">
                <a:solidFill>
                  <a:srgbClr val="FF9933"/>
                </a:solidFill>
                <a:latin typeface="Times New Roman" panose="02020603050405020304" pitchFamily="18" charset="0"/>
              </a:rPr>
              <a:t>谈家桢先生是国际著名遗传学专家，我国现代遗传学奠基人一，是一位杰出的科学家和教育学家</a:t>
            </a:r>
            <a:r>
              <a:rPr kumimoji="1" lang="zh-CN" altLang="en-US" sz="2800" b="1" dirty="0" smtClean="0">
                <a:solidFill>
                  <a:srgbClr val="FF9933"/>
                </a:solidFill>
                <a:latin typeface="Times New Roman" panose="02020603050405020304" pitchFamily="18" charset="0"/>
              </a:rPr>
              <a:t>。</a:t>
            </a:r>
            <a:endParaRPr lang="zh-CN" altLang="en-US" sz="800" dirty="0"/>
          </a:p>
          <a:p>
            <a:endParaRPr kumimoji="1" lang="en-US" altLang="zh-CN" sz="800" b="1" dirty="0">
              <a:solidFill>
                <a:srgbClr val="FF9933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85763" y="381000"/>
            <a:ext cx="41148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>
                <a:solidFill>
                  <a:srgbClr val="CC6600"/>
                </a:solidFill>
                <a:latin typeface="宋体" panose="02010600030101010101" pitchFamily="2" charset="-122"/>
              </a:rPr>
              <a:t>反对克隆人的理由</a:t>
            </a:r>
            <a:endParaRPr kumimoji="1" lang="zh-CN" altLang="en-US" sz="24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一、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克隆技术现在还不成熟，克隆人可能有很多先天性生理缺陷。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二、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克隆人的身份难以认定，他们与被克隆者之间的关系无法纳入现有的伦理体系。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三、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人类繁殖后代的过程不再需要两性共同参与，将对现有的社会关系、家庭结构造成难以承受的巨大冲击。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四、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克隆技术有可能被滥用，成为恐怖分子的工具。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五、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从生物多样性上来说，大量基因结构完全相同的克隆人，可能诱发新型疾病的广泛传播，对人类的生存不利。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rgbClr val="FF5050"/>
                </a:solidFill>
                <a:latin typeface="宋体" panose="02010600030101010101" pitchFamily="2" charset="-122"/>
              </a:rPr>
              <a:t>六、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克隆人可能因自己的特殊身份而产生心理缺陷，形成新的社会问题。</a:t>
            </a:r>
            <a:endParaRPr kumimoji="1" lang="zh-CN" altLang="en-US" sz="2000" b="1">
              <a:latin typeface="Times New Roman" panose="02020603050405020304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48200" y="381000"/>
            <a:ext cx="4191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>
                <a:solidFill>
                  <a:srgbClr val="006699"/>
                </a:solidFill>
                <a:latin typeface="宋体" panose="02010600030101010101" pitchFamily="2" charset="-122"/>
              </a:rPr>
              <a:t>支持克隆人的观点</a:t>
            </a:r>
            <a:endParaRPr kumimoji="1" lang="zh-CN" altLang="en-US" sz="24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000" b="1">
                <a:solidFill>
                  <a:schemeClr val="accent2"/>
                </a:solidFill>
                <a:latin typeface="宋体" panose="02010600030101010101" pitchFamily="2" charset="-122"/>
              </a:rPr>
              <a:t>一、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不让我们克隆人，就是不让我们修正我们的错误，人类历史难道能够这样构造吗？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chemeClr val="accent2"/>
                </a:solidFill>
                <a:latin typeface="宋体" panose="02010600030101010101" pitchFamily="2" charset="-122"/>
              </a:rPr>
              <a:t>二、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当然应该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‘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’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人，如果谁第一个掌握了这个技术，他就是我真正的、也是唯一的竞争对手。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b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</a:br>
            <a:r>
              <a:rPr kumimoji="1" lang="zh-CN" altLang="en-US" sz="2000" b="1">
                <a:solidFill>
                  <a:schemeClr val="accent2"/>
                </a:solidFill>
                <a:latin typeface="宋体" panose="02010600030101010101" pitchFamily="2" charset="-122"/>
              </a:rPr>
              <a:t>三、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克隆人绝对是科学上了不起的进步，克隆技术必将创造２１世纪的辉煌。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endParaRPr kumimoji="1" lang="zh-CN" altLang="en-US" sz="2000" b="1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000" b="1">
                <a:solidFill>
                  <a:schemeClr val="accent2"/>
                </a:solidFill>
                <a:latin typeface="宋体" panose="02010600030101010101" pitchFamily="2" charset="-122"/>
              </a:rPr>
              <a:t>四、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人体商业化是人类经济活动中无与伦比的成就，毫无疑问，克隆技术的出现将为世人创造一个最为广泛和深远的市场。</a:t>
            </a:r>
            <a:r>
              <a:rPr kumimoji="1" lang="zh-CN" altLang="en-US" sz="2000" b="1">
                <a:solidFill>
                  <a:srgbClr val="000000"/>
                </a:solidFill>
                <a:latin typeface="Times New Roman" panose="02020603050405020304" pitchFamily="18" charset="0"/>
              </a:rPr>
              <a:t>”</a:t>
            </a:r>
            <a:endParaRPr kumimoji="1" lang="zh-CN" altLang="en-US" sz="2000" b="1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000" b="1">
                <a:solidFill>
                  <a:schemeClr val="accent2"/>
                </a:solidFill>
                <a:latin typeface="宋体" panose="02010600030101010101" pitchFamily="2" charset="-122"/>
              </a:rPr>
              <a:t>五、</a:t>
            </a:r>
            <a:r>
              <a:rPr kumimoji="1"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"</a:t>
            </a:r>
            <a:r>
              <a:rPr kumimoji="1"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在我们社会上有两种价值观允许人们在复制人类这件事上随心所欲，一个是绝对的个人主义，另一个是对完善生命的追求。</a:t>
            </a:r>
            <a:r>
              <a:rPr kumimoji="1"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"</a:t>
            </a:r>
            <a:endParaRPr kumimoji="1" lang="en-US" altLang="zh-CN" sz="2000" b="1">
              <a:latin typeface="Times New Roman" panose="02020603050405020304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381375" y="152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235825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>
                <a:latin typeface="Times New Roman" panose="02020603050405020304" pitchFamily="18" charset="0"/>
              </a:rPr>
              <a:t>         </a:t>
            </a:r>
            <a:r>
              <a:rPr kumimoji="1" lang="zh-CN" altLang="en-US" sz="2800" b="1">
                <a:latin typeface="Times New Roman" panose="02020603050405020304" pitchFamily="18" charset="0"/>
              </a:rPr>
              <a:t>伊拉克前总统萨达姆曾成为世界的焦点，首先阿拉伯媒体说萨达姆患了淋巴癌。接着，萨达姆指责科威特盗取伊拉克石油，战争阴雨再度笼罩波斯湾。然而，最令人震惊的消息是：伊拉克科学家克隆人技术取得突破，萨达姆曾利用这种尖端的技术，想克隆</a:t>
            </a:r>
            <a:r>
              <a:rPr kumimoji="1" lang="en-US" altLang="zh-CN" sz="2800" b="1">
                <a:latin typeface="Times New Roman" panose="02020603050405020304" pitchFamily="18" charset="0"/>
              </a:rPr>
              <a:t>100</a:t>
            </a:r>
            <a:r>
              <a:rPr kumimoji="1" lang="zh-CN" altLang="en-US" sz="2800" b="1">
                <a:latin typeface="Times New Roman" panose="02020603050405020304" pitchFamily="18" charset="0"/>
              </a:rPr>
              <a:t>个小萨达姆。 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23850" y="3357563"/>
            <a:ext cx="882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539750" y="3429000"/>
            <a:ext cx="2447925" cy="1858963"/>
            <a:chOff x="385" y="2205"/>
            <a:chExt cx="1542" cy="1171"/>
          </a:xfrm>
        </p:grpSpPr>
        <p:pic>
          <p:nvPicPr>
            <p:cNvPr id="23557" name="Picture 5" descr="点击查看原图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205"/>
              <a:ext cx="1497" cy="1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930" y="2341"/>
              <a:ext cx="997" cy="9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23559" name="Picture 7" descr="点击查看原图">
            <a:hlinkClick r:id="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221163"/>
            <a:ext cx="3024188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0" name="Group 8"/>
          <p:cNvGrpSpPr>
            <a:grpSpLocks/>
          </p:cNvGrpSpPr>
          <p:nvPr/>
        </p:nvGrpSpPr>
        <p:grpSpPr bwMode="auto">
          <a:xfrm>
            <a:off x="8080375" y="981075"/>
            <a:ext cx="2179638" cy="1800225"/>
            <a:chOff x="5090" y="618"/>
            <a:chExt cx="1373" cy="1134"/>
          </a:xfrm>
        </p:grpSpPr>
        <p:pic>
          <p:nvPicPr>
            <p:cNvPr id="23561" name="Picture 9" descr="点击查看原图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0" y="618"/>
              <a:ext cx="1339" cy="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5556" y="663"/>
              <a:ext cx="907" cy="10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563" name="Group 11"/>
          <p:cNvGrpSpPr>
            <a:grpSpLocks/>
          </p:cNvGrpSpPr>
          <p:nvPr/>
        </p:nvGrpSpPr>
        <p:grpSpPr bwMode="auto">
          <a:xfrm>
            <a:off x="2484438" y="3213100"/>
            <a:ext cx="5616575" cy="4135438"/>
            <a:chOff x="1066" y="1570"/>
            <a:chExt cx="3538" cy="2605"/>
          </a:xfrm>
        </p:grpSpPr>
        <p:pic>
          <p:nvPicPr>
            <p:cNvPr id="23564" name="Picture 12" descr="点击查看原图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1570"/>
              <a:ext cx="3447" cy="2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5" name="Rectangle 13"/>
            <p:cNvSpPr>
              <a:spLocks noChangeArrowheads="1"/>
            </p:cNvSpPr>
            <p:nvPr/>
          </p:nvSpPr>
          <p:spPr bwMode="auto">
            <a:xfrm>
              <a:off x="2290" y="1706"/>
              <a:ext cx="2314" cy="2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566" name="Group 14"/>
          <p:cNvGrpSpPr>
            <a:grpSpLocks/>
          </p:cNvGrpSpPr>
          <p:nvPr/>
        </p:nvGrpSpPr>
        <p:grpSpPr bwMode="auto">
          <a:xfrm>
            <a:off x="4643438" y="2924175"/>
            <a:ext cx="3851275" cy="2871788"/>
            <a:chOff x="2880" y="1706"/>
            <a:chExt cx="2426" cy="1809"/>
          </a:xfrm>
        </p:grpSpPr>
        <p:pic>
          <p:nvPicPr>
            <p:cNvPr id="23567" name="Picture 15" descr="点击查看原图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706"/>
              <a:ext cx="2313" cy="1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8" name="Rectangle 16"/>
            <p:cNvSpPr>
              <a:spLocks noChangeArrowheads="1"/>
            </p:cNvSpPr>
            <p:nvPr/>
          </p:nvSpPr>
          <p:spPr bwMode="auto">
            <a:xfrm>
              <a:off x="3651" y="1842"/>
              <a:ext cx="1655" cy="14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5795963" y="3068638"/>
            <a:ext cx="2592387" cy="1728787"/>
          </a:xfrm>
          <a:prstGeom prst="wedgeEllipseCallout">
            <a:avLst>
              <a:gd name="adj1" fmla="val -43755"/>
              <a:gd name="adj2" fmla="val 600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grpSp>
        <p:nvGrpSpPr>
          <p:cNvPr id="23570" name="Group 18"/>
          <p:cNvGrpSpPr>
            <a:grpSpLocks/>
          </p:cNvGrpSpPr>
          <p:nvPr/>
        </p:nvGrpSpPr>
        <p:grpSpPr bwMode="auto">
          <a:xfrm>
            <a:off x="6372225" y="5157788"/>
            <a:ext cx="2447925" cy="1914525"/>
            <a:chOff x="4218" y="3249"/>
            <a:chExt cx="1542" cy="1206"/>
          </a:xfrm>
        </p:grpSpPr>
        <p:pic>
          <p:nvPicPr>
            <p:cNvPr id="23571" name="Picture 19" descr="点击查看原图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8" y="3249"/>
              <a:ext cx="1542" cy="1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>
              <a:off x="4785" y="3249"/>
              <a:ext cx="975" cy="10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867400" y="3573463"/>
            <a:ext cx="26225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>
                <a:latin typeface="Times New Roman" panose="02020603050405020304" pitchFamily="18" charset="0"/>
              </a:rPr>
              <a:t>布什布什我恨你，</a:t>
            </a:r>
          </a:p>
          <a:p>
            <a:r>
              <a:rPr kumimoji="1" lang="zh-CN" altLang="en-US" sz="2400">
                <a:latin typeface="Times New Roman" panose="02020603050405020304" pitchFamily="18" charset="0"/>
              </a:rPr>
              <a:t>就像老鼠恨猫咪。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69" grpId="0" animBg="1"/>
      <p:bldP spid="2357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BD0002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819400"/>
            <a:ext cx="1395413" cy="136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BD0002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3400"/>
            <a:ext cx="1725613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219200" y="1905000"/>
            <a:ext cx="4038600" cy="1211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</a:rPr>
              <a:t>你的看法呢？</a:t>
            </a:r>
          </a:p>
        </p:txBody>
      </p:sp>
      <p:pic>
        <p:nvPicPr>
          <p:cNvPr id="24581" name="Picture 5" descr="BD0002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105400"/>
            <a:ext cx="862013" cy="84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33400" y="609600"/>
            <a:ext cx="403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CC0000"/>
                </a:solidFill>
                <a:latin typeface="Times New Roman" panose="02020603050405020304" pitchFamily="18" charset="0"/>
              </a:rPr>
              <a:t>小小辩论会</a:t>
            </a:r>
          </a:p>
        </p:txBody>
      </p:sp>
      <p:pic>
        <p:nvPicPr>
          <p:cNvPr id="24583" name="Picture 7" descr="BD0699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86200"/>
            <a:ext cx="2417763" cy="205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11188" y="1196975"/>
            <a:ext cx="7924800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chemeClr val="accent2"/>
                </a:solidFill>
                <a:latin typeface="Times New Roman" panose="02020603050405020304" pitchFamily="18" charset="0"/>
              </a:rPr>
              <a:t>    “</a:t>
            </a:r>
            <a:r>
              <a:rPr kumimoji="1"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</a:rPr>
              <a:t>行善、不伤害、自主和公平”是国际公认的伦理原则，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</a:rPr>
              <a:t>    对于“克隆人”，世界科学家的主流意见是坚决反对的。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905000" y="4572000"/>
            <a:ext cx="5943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科学是一把“双刃剑”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3400" y="1952625"/>
            <a:ext cx="81534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 dirty="0">
                <a:latin typeface="宋体" panose="02010600030101010101" pitchFamily="2" charset="-122"/>
              </a:rPr>
              <a:t>   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克隆是英文</a:t>
            </a:r>
            <a:r>
              <a:rPr kumimoji="1" lang="zh-CN" altLang="en-US" sz="3200" b="1" dirty="0">
                <a:latin typeface="Times New Roman" panose="02020603050405020304" pitchFamily="18" charset="0"/>
              </a:rPr>
              <a:t>“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 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clone </a:t>
            </a:r>
            <a:r>
              <a:rPr kumimoji="1" lang="en-US" altLang="zh-CN" sz="3200" b="1" dirty="0">
                <a:latin typeface="Times New Roman" panose="02020603050405020304" pitchFamily="18" charset="0"/>
              </a:rPr>
              <a:t>”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的音译，来自希腊文 </a:t>
            </a:r>
            <a:r>
              <a:rPr kumimoji="1" lang="en-US" altLang="zh-CN" sz="3200" b="1" dirty="0" err="1">
                <a:latin typeface="宋体" panose="02010600030101010101" pitchFamily="2" charset="-122"/>
              </a:rPr>
              <a:t>klon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，原意为苗或嫩枝，指以无性生殖或营养生殖的一些植物。随着时间的推移和科学的发展，它的含义增加了许多内容，如一个细胞在体外培养下产生的一群细胞；由</a:t>
            </a:r>
            <a:r>
              <a:rPr kumimoji="1" lang="zh-CN" altLang="en-US" sz="3200" b="1" dirty="0">
                <a:latin typeface="Times New Roman" panose="02020603050405020304" pitchFamily="18" charset="0"/>
              </a:rPr>
              <a:t>“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亲本</a:t>
            </a:r>
            <a:r>
              <a:rPr kumimoji="1" lang="zh-CN" altLang="en-US" sz="3200" b="1" dirty="0">
                <a:latin typeface="Times New Roman" panose="02020603050405020304" pitchFamily="18" charset="0"/>
              </a:rPr>
              <a:t>”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序列产生的 </a:t>
            </a:r>
            <a:r>
              <a:rPr kumimoji="1" lang="en-US" altLang="zh-CN" sz="3200" b="1" dirty="0">
                <a:latin typeface="宋体" panose="02010600030101010101" pitchFamily="2" charset="-122"/>
              </a:rPr>
              <a:t>DNA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序列等等。概言之，   克隆是指由一个细胞或个体，通过无性繁殖手段，获得遗传上相同的细胞群或个体群</a:t>
            </a:r>
            <a:r>
              <a:rPr kumimoji="1" lang="zh-CN" altLang="en-US" sz="3200" b="1" dirty="0" smtClean="0">
                <a:latin typeface="宋体" panose="02010600030101010101" pitchFamily="2" charset="-122"/>
              </a:rPr>
              <a:t>。</a:t>
            </a:r>
            <a:endParaRPr kumimoji="1" lang="en-US" altLang="zh-CN" sz="800" b="1" dirty="0">
              <a:latin typeface="宋体" panose="02010600030101010101" pitchFamily="2" charset="-122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124200" y="914400"/>
            <a:ext cx="251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A50021"/>
                </a:solidFill>
                <a:latin typeface="Times New Roman" panose="02020603050405020304" pitchFamily="18" charset="0"/>
              </a:rPr>
              <a:t>关于克隆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草莓匍匐茎繁殖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6400800" cy="443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828800" y="5181600"/>
            <a:ext cx="56388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rgbClr val="A50021"/>
                </a:solidFill>
                <a:latin typeface="Times New Roman" panose="02020603050405020304" pitchFamily="18" charset="0"/>
              </a:rPr>
              <a:t>一株草莓依靠它沿地“爬走”的匍匐茎，一年内就能长出数百株草莓</a:t>
            </a:r>
            <a:r>
              <a:rPr kumimoji="1" lang="zh-CN" altLang="en-US" sz="2800" b="1" dirty="0" smtClean="0">
                <a:solidFill>
                  <a:srgbClr val="A50021"/>
                </a:solidFill>
                <a:latin typeface="Times New Roman" panose="02020603050405020304" pitchFamily="18" charset="0"/>
              </a:rPr>
              <a:t>苗</a:t>
            </a:r>
            <a:endParaRPr lang="zh-CN" altLang="en-US" dirty="0"/>
          </a:p>
          <a:p>
            <a:pPr>
              <a:spcBef>
                <a:spcPct val="50000"/>
              </a:spcBef>
            </a:pPr>
            <a:endParaRPr kumimoji="1" lang="en-US" altLang="zh-CN" sz="2800" b="1" dirty="0">
              <a:solidFill>
                <a:srgbClr val="A5002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仙人掌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39655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富贵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2600"/>
            <a:ext cx="4800600" cy="304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181600" y="5029200"/>
            <a:ext cx="350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富贵竹插枝即活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6096000"/>
            <a:ext cx="381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仙人掌每块落地就生根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克隆羊“多利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4191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800600" y="2133600"/>
            <a:ext cx="38100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A50021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800" b="1" dirty="0">
                <a:solidFill>
                  <a:srgbClr val="A50021"/>
                </a:solidFill>
                <a:latin typeface="Times New Roman" panose="02020603050405020304" pitchFamily="18" charset="0"/>
              </a:rPr>
              <a:t>多利”是世界上第一例用体细胞──乳腺上皮细胞，通过细胞核移植技术，在复杂的人工操作下，得到的一只小绵羊</a:t>
            </a:r>
            <a:r>
              <a:rPr kumimoji="1" lang="zh-CN" altLang="en-US" sz="2400" dirty="0">
                <a:latin typeface="Times New Roman" panose="02020603050405020304" pitchFamily="18" charset="0"/>
              </a:rPr>
              <a:t> </a:t>
            </a:r>
            <a:r>
              <a:rPr kumimoji="1" lang="zh-CN" altLang="en-US" sz="2800" b="1" dirty="0" smtClean="0">
                <a:solidFill>
                  <a:srgbClr val="A50021"/>
                </a:solidFill>
                <a:latin typeface="Times New Roman" panose="02020603050405020304" pitchFamily="18" charset="0"/>
              </a:rPr>
              <a:t>。</a:t>
            </a:r>
            <a:endParaRPr kumimoji="1" lang="en-US" altLang="zh-CN" sz="800" b="1" dirty="0">
              <a:solidFill>
                <a:srgbClr val="A5002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多莉羊的克隆过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1000"/>
            <a:ext cx="5165725" cy="558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743200" y="60960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多利”羊的克隆过程图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代孕猪妈妈生下的荧光小猪(左)和正常小猪(右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51263"/>
            <a:ext cx="4724400" cy="310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克隆马及其“母亲兼姐姐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4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世界第一只克隆猫咪C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4966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671888" y="0"/>
            <a:ext cx="611187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第一只克隆宠物猫</a:t>
            </a: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CC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77000" y="3505200"/>
            <a:ext cx="2286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克隆马及其“母亲兼姐姐”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715000" y="5105400"/>
            <a:ext cx="2286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克隆的荧光小猪</a:t>
            </a: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(</a:t>
            </a: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左</a:t>
            </a: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)</a:t>
            </a: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和正常小猪</a:t>
            </a: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(</a:t>
            </a:r>
            <a:r>
              <a:rPr kumimoji="1"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右</a:t>
            </a:r>
            <a:r>
              <a:rPr kumimoji="1" lang="en-US" altLang="zh-CN" sz="2800" b="1">
                <a:solidFill>
                  <a:srgbClr val="A50021"/>
                </a:solidFill>
                <a:latin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743200" y="304800"/>
            <a:ext cx="434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rgbClr val="A50021"/>
                </a:solidFill>
                <a:latin typeface="宋体" panose="02010600030101010101" pitchFamily="2" charset="-122"/>
              </a:rPr>
              <a:t>克隆技术大事记</a:t>
            </a:r>
            <a:r>
              <a:rPr kumimoji="1" lang="zh-CN" altLang="en-US" sz="24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62000" y="1257300"/>
            <a:ext cx="7772400" cy="543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1938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年：德国科学家首次提出克隆设想。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1952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年：科学家开始用青蛙进行克隆实验。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1970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年：克隆青蛙实验取得突破，青蛙卵发育成了蝌蚪，但是在开始进食以后死亡。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1981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年：科学家进行克隆鼠实验，据称用鼠胚胎细胞培育出了正常的鼠。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1984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年：第一只胚胎克隆羊诞生。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  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1997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年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月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24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日：英国罗斯林研究所宣布克隆羊培育成功。科学家用取自一只</a:t>
            </a:r>
            <a:r>
              <a:rPr kumimoji="1" lang="en-US" altLang="zh-CN" sz="2800" b="1">
                <a:solidFill>
                  <a:srgbClr val="333333"/>
                </a:solidFill>
                <a:latin typeface="宋体" panose="02010600030101010101" pitchFamily="2" charset="-122"/>
              </a:rPr>
              <a:t>6</a:t>
            </a:r>
            <a:r>
              <a:rPr kumimoji="1" lang="zh-CN" altLang="en-US" sz="2800" b="1">
                <a:solidFill>
                  <a:srgbClr val="333333"/>
                </a:solidFill>
                <a:latin typeface="宋体" panose="02010600030101010101" pitchFamily="2" charset="-122"/>
              </a:rPr>
              <a:t>岁成年羊的乳腺细胞培育成功一只克隆羊。</a:t>
            </a:r>
            <a:r>
              <a:rPr kumimoji="1" lang="zh-CN" altLang="en-US" sz="28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3</TotalTime>
  <Words>1143</Words>
  <Application>Microsoft Office PowerPoint</Application>
  <PresentationFormat>全屏显示(4:3)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诗情画意</vt:lpstr>
      <vt:lpstr>奇妙的克隆                 谈家桢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这些字你能读得准吗？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聚焦克隆人 </vt:lpstr>
      <vt:lpstr>PowerPoint 演示文稿</vt:lpstr>
      <vt:lpstr>PowerPoint 演示文稿</vt:lpstr>
      <vt:lpstr>PowerPoint 演示文稿</vt:lpstr>
      <vt:lpstr>PowerPoint 演示文稿</vt:lpstr>
    </vt:vector>
  </TitlesOfParts>
  <Manager>教学无忧http://jiaoxue5u.taobao.com/专注中小学 教学事业！</Manager>
  <Company>教学无忧http://jiaoxue5u.taobao.com/专注中小学 教学事业！</Company>
  <LinksUpToDate>false</LinksUpToDate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27</cp:revision>
  <dcterms:created xsi:type="dcterms:W3CDTF">2007-12-14T01:33:28Z</dcterms:created>
  <dcterms:modified xsi:type="dcterms:W3CDTF">2015-08-26T03:39:19Z</dcterms:modified>
  <cp:category>教学无忧http://jiaoxue5u.taobao.com/专注中小学 教学事业！</cp:category>
</cp:coreProperties>
</file>